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77777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2B6B-4968-49F3-8B0C-2F8A9FD23BF8}" type="datetimeFigureOut">
              <a:rPr lang="it-IT" smtClean="0"/>
              <a:t>25/08/2010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0D685-FD5E-49E5-9972-6D81A5B66B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12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PENSA COSA VUOI HAI BISOGNO DI FARE PER GENEREARE LEADS E ORDINI… POI RADDOPPIA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D685-FD5E-49E5-9972-6D81A5B66BB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09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PENSA COSA VUOI HAI BISOGNO DI FARE PER GENEREARE LEADS E ORDINI… POI RADDOPPIA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D685-FD5E-49E5-9972-6D81A5B66BB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09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PENSA COSA VUOI HAI BISOGNO DI FARE PER GENEREARE LEADS E ORDINI… POI RADDOPPIA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D685-FD5E-49E5-9972-6D81A5B66BB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09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PENSA COSA VUOI HAI BISOGNO DI FARE PER GENEREARE LEADS E ORDINI… POI RADDOPPIA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D685-FD5E-49E5-9972-6D81A5B66BB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099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PENSA COSA VUOI HAI BISOGNO DI FARE PER GENEREARE LEADS E ORDINI… POI RADDOPPIA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D685-FD5E-49E5-9972-6D81A5B66BB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09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PENSA COSA VUOI HAI BISOGNO DI FARE PER GENEREARE LEADS E ORDINI… POI RADDOPPIA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D685-FD5E-49E5-9972-6D81A5B66BB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09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7376C-5AFA-485C-AE20-130E1863D08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1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4CD97-F340-426A-8E82-A189A9F9EBB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97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57962-31F0-4A5C-9FD1-2B47F90A7D5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19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C128F-0A5A-40D5-963F-28B46430865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26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A6759-5BBD-4336-9257-5871D41E908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56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53B3F-017A-4C98-9835-A45258AC499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75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FE3EF-F3F9-465C-B838-42514A3EB43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81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3E68A-2BF8-4068-B49C-28BC1EC87D1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97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7089B-D733-45AC-9C66-10FCE065C72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03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7C059-E674-4152-93B6-02118256E6E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92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9AF10-5F18-4F22-BD33-B56133833AB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32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85BCB9-A519-4D42-AADF-3B13736384DF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Gianni%20Mind\OSM\bloguerrilla%20%20%20Guerrilla%20Marketing.wmv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578" y="1412776"/>
            <a:ext cx="6624637" cy="1943100"/>
          </a:xfrm>
        </p:spPr>
        <p:txBody>
          <a:bodyPr/>
          <a:lstStyle/>
          <a:p>
            <a:pPr algn="l"/>
            <a:r>
              <a:rPr lang="it-IT" sz="5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A QUALCUNO </a:t>
            </a:r>
            <a:br>
              <a:rPr lang="it-IT" sz="5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it-IT" sz="5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	PIACE CALDO</a:t>
            </a:r>
            <a:endParaRPr lang="it-IT" sz="5400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2052" name="Picture 4" descr="Mind_Business_School_def_ridott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145097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84213" y="3716338"/>
            <a:ext cx="7704137" cy="0"/>
          </a:xfrm>
          <a:prstGeom prst="line">
            <a:avLst/>
          </a:prstGeom>
          <a:noFill/>
          <a:ln w="76200" cmpd="tri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058" name="Picture 10" descr="Mind_Business_School_def_ridott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145097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684213" y="3716338"/>
            <a:ext cx="7704137" cy="0"/>
          </a:xfrm>
          <a:prstGeom prst="line">
            <a:avLst/>
          </a:prstGeom>
          <a:noFill/>
          <a:ln w="76200" cmpd="tri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060" name="Picture 12" descr="Mind_Business_School_def_ridott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145097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684213" y="3716338"/>
            <a:ext cx="7704137" cy="0"/>
          </a:xfrm>
          <a:prstGeom prst="line">
            <a:avLst/>
          </a:prstGeom>
          <a:noFill/>
          <a:ln w="76200" cmpd="tri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684213" y="3860800"/>
            <a:ext cx="7704137" cy="863600"/>
            <a:chOff x="204" y="2387"/>
            <a:chExt cx="5216" cy="544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204" y="2387"/>
              <a:ext cx="5216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it-IT" sz="33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BUSINESS DEVELOPMENT</a:t>
              </a: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295" y="2719"/>
              <a:ext cx="49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it-IT" sz="1600">
                  <a:solidFill>
                    <a:srgbClr val="777777"/>
                  </a:solidFill>
                  <a:latin typeface="Tahoma" pitchFamily="34" charset="0"/>
                </a:rPr>
                <a:t>MISURARE RISULTATI CONCRETI</a:t>
              </a:r>
            </a:p>
          </p:txBody>
        </p:sp>
      </p:grpSp>
      <p:pic>
        <p:nvPicPr>
          <p:cNvPr id="2065" name="Picture 17" descr="Mind_Business_School_def_ridott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145097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684213" y="3716338"/>
            <a:ext cx="7704137" cy="0"/>
          </a:xfrm>
          <a:prstGeom prst="line">
            <a:avLst/>
          </a:prstGeom>
          <a:noFill/>
          <a:ln w="76200" cmpd="tri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070" name="Picture 22" descr="Mind_Business_School_def_ridott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145097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684213" y="3716338"/>
            <a:ext cx="7704137" cy="0"/>
          </a:xfrm>
          <a:prstGeom prst="line">
            <a:avLst/>
          </a:prstGeom>
          <a:noFill/>
          <a:ln w="76200" cmpd="tri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468313" y="188913"/>
            <a:ext cx="80645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it-IT" sz="21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</a:t>
            </a:r>
            <a:r>
              <a:rPr lang="it-IT" sz="21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IND </a:t>
            </a:r>
            <a:r>
              <a:rPr lang="it-IT" sz="21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</a:t>
            </a:r>
            <a:r>
              <a:rPr lang="it-IT" sz="21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USINESS </a:t>
            </a:r>
            <a:r>
              <a:rPr lang="it-IT" sz="21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</a:t>
            </a:r>
            <a:r>
              <a:rPr lang="it-IT" sz="21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CHOOL </a:t>
            </a:r>
            <a:r>
              <a:rPr lang="it-IT" sz="1500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powered by</a:t>
            </a:r>
            <a:r>
              <a:rPr lang="it-IT" sz="21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it-IT" sz="21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</a:t>
            </a:r>
            <a:r>
              <a:rPr lang="it-IT" sz="21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PEN </a:t>
            </a:r>
            <a:r>
              <a:rPr lang="it-IT" sz="21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</a:t>
            </a:r>
            <a:r>
              <a:rPr lang="it-IT" sz="21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OURCE </a:t>
            </a:r>
            <a:r>
              <a:rPr lang="it-IT" sz="21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</a:t>
            </a:r>
            <a:r>
              <a:rPr lang="it-IT" sz="21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ANAGEMENT</a:t>
            </a: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684213" y="6310313"/>
            <a:ext cx="77041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it-IT" sz="2100">
                <a:solidFill>
                  <a:schemeClr val="bg2"/>
                </a:solidFill>
                <a:latin typeface="Tahoma" pitchFamily="34" charset="0"/>
              </a:rPr>
              <a:t>www.opensourcemanagement.it</a:t>
            </a:r>
          </a:p>
        </p:txBody>
      </p:sp>
      <p:sp>
        <p:nvSpPr>
          <p:cNvPr id="2" name="CasellaDiTesto 1"/>
          <p:cNvSpPr txBox="1"/>
          <p:nvPr/>
        </p:nvSpPr>
        <p:spPr>
          <a:xfrm rot="940988">
            <a:off x="7145803" y="1754973"/>
            <a:ext cx="1903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  <a:latin typeface="Brush Script MT" pitchFamily="66" charset="0"/>
              </a:rPr>
              <a:t>i</a:t>
            </a:r>
            <a:r>
              <a:rPr lang="it-IT" sz="4400" dirty="0" smtClean="0">
                <a:solidFill>
                  <a:srgbClr val="FF0000"/>
                </a:solidFill>
                <a:latin typeface="Brush Script MT" pitchFamily="66" charset="0"/>
              </a:rPr>
              <a:t>l cliente!</a:t>
            </a:r>
            <a:endParaRPr lang="it-IT" sz="4400" dirty="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7242629" y="2177143"/>
            <a:ext cx="1654628" cy="784585"/>
          </a:xfrm>
          <a:custGeom>
            <a:avLst/>
            <a:gdLst>
              <a:gd name="connsiteX0" fmla="*/ 0 w 1654628"/>
              <a:gd name="connsiteY0" fmla="*/ 0 h 784585"/>
              <a:gd name="connsiteX1" fmla="*/ 638628 w 1654628"/>
              <a:gd name="connsiteY1" fmla="*/ 290286 h 784585"/>
              <a:gd name="connsiteX2" fmla="*/ 754742 w 1654628"/>
              <a:gd name="connsiteY2" fmla="*/ 783771 h 784585"/>
              <a:gd name="connsiteX3" fmla="*/ 957942 w 1654628"/>
              <a:gd name="connsiteY3" fmla="*/ 406400 h 784585"/>
              <a:gd name="connsiteX4" fmla="*/ 1654628 w 1654628"/>
              <a:gd name="connsiteY4" fmla="*/ 391886 h 784585"/>
              <a:gd name="connsiteX5" fmla="*/ 1654628 w 1654628"/>
              <a:gd name="connsiteY5" fmla="*/ 391886 h 78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628" h="784585">
                <a:moveTo>
                  <a:pt x="0" y="0"/>
                </a:moveTo>
                <a:cubicBezTo>
                  <a:pt x="256419" y="79828"/>
                  <a:pt x="512838" y="159657"/>
                  <a:pt x="638628" y="290286"/>
                </a:cubicBezTo>
                <a:cubicBezTo>
                  <a:pt x="764418" y="420915"/>
                  <a:pt x="701523" y="764419"/>
                  <a:pt x="754742" y="783771"/>
                </a:cubicBezTo>
                <a:cubicBezTo>
                  <a:pt x="807961" y="803123"/>
                  <a:pt x="807961" y="471714"/>
                  <a:pt x="957942" y="406400"/>
                </a:cubicBezTo>
                <a:cubicBezTo>
                  <a:pt x="1107923" y="341086"/>
                  <a:pt x="1654628" y="391886"/>
                  <a:pt x="1654628" y="391886"/>
                </a:cubicBezTo>
                <a:lnTo>
                  <a:pt x="1654628" y="39188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899592" y="404664"/>
            <a:ext cx="7881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quindi?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18" y="1592259"/>
            <a:ext cx="3171825" cy="4762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501078" y="1700808"/>
            <a:ext cx="7280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è un mondo in recessione!</a:t>
            </a:r>
          </a:p>
        </p:txBody>
      </p:sp>
      <p:sp>
        <p:nvSpPr>
          <p:cNvPr id="2" name="Rettangolo 1"/>
          <p:cNvSpPr/>
          <p:nvPr/>
        </p:nvSpPr>
        <p:spPr>
          <a:xfrm>
            <a:off x="2812030" y="3286725"/>
            <a:ext cx="5904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 solo un mondo differente!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788024" y="4627002"/>
            <a:ext cx="390363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BENVENUTI</a:t>
            </a:r>
          </a:p>
          <a:p>
            <a:pPr algn="r"/>
            <a:r>
              <a:rPr lang="it-IT" sz="36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NEL </a:t>
            </a:r>
          </a:p>
          <a:p>
            <a:pPr algn="r"/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NUOVO MONDO!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6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67" y="1196752"/>
            <a:ext cx="5184576" cy="5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60466" y="1216157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CC0099"/>
                </a:solidFill>
              </a:rPr>
              <a:t>BUON AUTUNNO CALDO A TUTTI </a:t>
            </a:r>
          </a:p>
          <a:p>
            <a:pPr algn="ctr"/>
            <a:r>
              <a:rPr lang="it-IT" sz="4800" b="1" dirty="0" smtClean="0">
                <a:solidFill>
                  <a:srgbClr val="CC0099"/>
                </a:solidFill>
              </a:rPr>
              <a:t>I VOSTRI CLIENTI !</a:t>
            </a:r>
          </a:p>
          <a:p>
            <a:pPr algn="ctr"/>
            <a:r>
              <a:rPr lang="it-IT" sz="3600" dirty="0" smtClean="0">
                <a:solidFill>
                  <a:srgbClr val="CC0099"/>
                </a:solidFill>
              </a:rPr>
              <a:t>(e a voi!)</a:t>
            </a:r>
            <a:endParaRPr lang="it-IT" sz="36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548679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C0099"/>
                </a:solidFill>
              </a:rPr>
              <a:t>SPIEGHIAMOCI MEGLIO!</a:t>
            </a:r>
            <a:endParaRPr lang="it-IT" sz="4000" dirty="0">
              <a:solidFill>
                <a:srgbClr val="CC0099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64" y="2312005"/>
            <a:ext cx="2581896" cy="290834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679675" y="4759638"/>
            <a:ext cx="48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CLIENTI FREDDI</a:t>
            </a:r>
            <a:endParaRPr lang="it-IT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10315" y="5329230"/>
            <a:ext cx="36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Es. i non ancora clienti</a:t>
            </a:r>
            <a:endParaRPr lang="it-IT" sz="3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63888" y="3501008"/>
            <a:ext cx="48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CLIENTI TIEPIDI</a:t>
            </a:r>
            <a:endParaRPr lang="it-IT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194528" y="4070600"/>
            <a:ext cx="36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Es. saltuari e indecisi</a:t>
            </a:r>
            <a:endParaRPr lang="it-IT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621517" y="1988840"/>
            <a:ext cx="48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CLIENTI CALDI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43773" y="255843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Es. soddisfatti ed entusiasti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3889704" y="548680"/>
            <a:ext cx="489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5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 il DUBBIO</a:t>
            </a:r>
            <a:endParaRPr lang="it-IT" sz="66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883115" y="319381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…gli affari vanno male!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50863" y="456196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…l’economia è debole!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2661084" cy="3548112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056433" y="5786100"/>
            <a:ext cx="7764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le nostre @ non funzionano come una volta!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30715" y="203521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…il tempo di risposta dei clienti si allunga!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5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3203848" y="548680"/>
            <a:ext cx="5577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5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 la DOMANDA</a:t>
            </a:r>
            <a:endParaRPr lang="it-IT" sz="66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2249606"/>
            <a:ext cx="3098792" cy="413172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409729" y="2249607"/>
            <a:ext cx="53616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può fare la mia azienda per generare più </a:t>
            </a:r>
            <a:r>
              <a:rPr lang="it-IT" sz="4800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leads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migliori </a:t>
            </a:r>
            <a:r>
              <a:rPr lang="it-IT" sz="4800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</a:t>
            </a:r>
            <a:r>
              <a:rPr lang="it-IT" sz="48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maggiori </a:t>
            </a:r>
            <a:r>
              <a:rPr lang="it-IT" sz="48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vendite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20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403647" y="332656"/>
            <a:ext cx="7161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CONSIGLI PRATICI</a:t>
            </a:r>
            <a:endParaRPr lang="it-IT" sz="66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259632" y="1814157"/>
            <a:ext cx="7161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CREA AZIONI MASSICCIE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04" y="2780928"/>
            <a:ext cx="4392488" cy="291019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915816" y="578610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poi almeno il doppio!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5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619672" y="273426"/>
            <a:ext cx="716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CONSIGLI PRATICI</a:t>
            </a:r>
            <a:endParaRPr lang="it-IT" sz="44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1814157"/>
            <a:ext cx="7881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NON USARE SOLO 1 CANALE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0588" y="5786100"/>
            <a:ext cx="361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almeno 5 canali!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26479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619672" y="273426"/>
            <a:ext cx="716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CONSIGLI PRATICI</a:t>
            </a:r>
            <a:endParaRPr lang="it-IT" sz="44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842154" y="796642"/>
            <a:ext cx="697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 CANALI?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bloguerrilla   Guerrilla Market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47664" y="1268760"/>
            <a:ext cx="6935644" cy="52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4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619672" y="273426"/>
            <a:ext cx="716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CONSIGLI PRATICI</a:t>
            </a:r>
            <a:endParaRPr lang="it-IT" sz="44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1484784"/>
            <a:ext cx="7881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OGNI COMUNICAZIONE, UNA COMUNICAZIONE DI DIRECT MARKETING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67744" y="587727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sempre un affare per il tuo cliente!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0928"/>
            <a:ext cx="44657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66" y="2261967"/>
            <a:ext cx="2413046" cy="361530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619672" y="273426"/>
            <a:ext cx="716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CONSIGLI PRATICI</a:t>
            </a:r>
            <a:endParaRPr lang="it-IT" sz="44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1484784"/>
            <a:ext cx="7881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PROVA DIVERSE OFFERTE, IDEE, COPY, FORMAT </a:t>
            </a:r>
          </a:p>
          <a:p>
            <a:pPr algn="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MEDIA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67744" y="587727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e vedi quello che funziona meglio!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1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311</Words>
  <Application>Microsoft Office PowerPoint</Application>
  <PresentationFormat>Presentazione su schermo (4:3)</PresentationFormat>
  <Paragraphs>56</Paragraphs>
  <Slides>11</Slides>
  <Notes>6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Tahoma</vt:lpstr>
      <vt:lpstr>Struttura predefinita</vt:lpstr>
      <vt:lpstr> A QUALCUNO    PIACE CALDO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Bab</dc:creator>
  <cp:lastModifiedBy>utente</cp:lastModifiedBy>
  <cp:revision>19</cp:revision>
  <dcterms:created xsi:type="dcterms:W3CDTF">2009-12-24T15:24:40Z</dcterms:created>
  <dcterms:modified xsi:type="dcterms:W3CDTF">2010-08-25T22:44:47Z</dcterms:modified>
</cp:coreProperties>
</file>